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58" r:id="rId4"/>
    <p:sldId id="260" r:id="rId5"/>
    <p:sldId id="261" r:id="rId6"/>
    <p:sldId id="262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FFCC66"/>
    <a:srgbClr val="FF9966"/>
    <a:srgbClr val="F6CF5A"/>
    <a:srgbClr val="CC99FF"/>
    <a:srgbClr val="99CCFF"/>
    <a:srgbClr val="FFFF99"/>
    <a:srgbClr val="FFFFCC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9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7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9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1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6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9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55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5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sv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9">
            <a:extLst>
              <a:ext uri="{FF2B5EF4-FFF2-40B4-BE49-F238E27FC236}">
                <a16:creationId xmlns:a16="http://schemas.microsoft.com/office/drawing/2014/main" id="{8E305BE3-FA5D-458A-AEE8-5990817E8AB6}"/>
              </a:ext>
            </a:extLst>
          </p:cNvPr>
          <p:cNvCxnSpPr>
            <a:cxnSpLocks/>
          </p:cNvCxnSpPr>
          <p:nvPr/>
        </p:nvCxnSpPr>
        <p:spPr>
          <a:xfrm>
            <a:off x="8460105" y="6105713"/>
            <a:ext cx="463602" cy="2656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29">
            <a:extLst>
              <a:ext uri="{FF2B5EF4-FFF2-40B4-BE49-F238E27FC236}">
                <a16:creationId xmlns:a16="http://schemas.microsoft.com/office/drawing/2014/main" id="{028CFDD6-0499-406B-BF32-DCAF891BE215}"/>
              </a:ext>
            </a:extLst>
          </p:cNvPr>
          <p:cNvCxnSpPr>
            <a:cxnSpLocks/>
          </p:cNvCxnSpPr>
          <p:nvPr/>
        </p:nvCxnSpPr>
        <p:spPr>
          <a:xfrm>
            <a:off x="8460105" y="5817650"/>
            <a:ext cx="463602" cy="2656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268293" y="1495048"/>
            <a:ext cx="5655414" cy="301185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Team7</a:t>
            </a:r>
          </a:p>
          <a:p>
            <a:pPr algn="ctr"/>
            <a:r>
              <a:rPr lang="en-US" altLang="ko-KR" sz="4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Anime character</a:t>
            </a:r>
          </a:p>
          <a:p>
            <a:pPr algn="ctr"/>
            <a:r>
              <a:rPr lang="en-US" altLang="ko-KR" sz="4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detection</a:t>
            </a:r>
          </a:p>
        </p:txBody>
      </p:sp>
      <p:cxnSp>
        <p:nvCxnSpPr>
          <p:cNvPr id="18" name="직선 연결선 29">
            <a:extLst>
              <a:ext uri="{FF2B5EF4-FFF2-40B4-BE49-F238E27FC236}">
                <a16:creationId xmlns:a16="http://schemas.microsoft.com/office/drawing/2014/main" id="{4082D00B-47DF-441C-AAFE-0280F0F95D33}"/>
              </a:ext>
            </a:extLst>
          </p:cNvPr>
          <p:cNvCxnSpPr>
            <a:cxnSpLocks/>
          </p:cNvCxnSpPr>
          <p:nvPr/>
        </p:nvCxnSpPr>
        <p:spPr>
          <a:xfrm>
            <a:off x="8460105" y="5519286"/>
            <a:ext cx="463602" cy="2656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460105" y="5184096"/>
            <a:ext cx="463602" cy="2656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5232411" y="4955553"/>
            <a:ext cx="523404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108020022 </a:t>
            </a:r>
            <a:r>
              <a:rPr lang="zh-TW" altLang="en-US" sz="2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周昱宏</a:t>
            </a:r>
            <a:endParaRPr lang="en-US" altLang="zh-TW" sz="2000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108062107</a:t>
            </a:r>
            <a:r>
              <a:rPr lang="zh-TW" altLang="en-US" sz="2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鄭博薪</a:t>
            </a:r>
            <a:endParaRPr lang="en-US" altLang="zh-TW" sz="2000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108070038</a:t>
            </a:r>
            <a:r>
              <a:rPr lang="zh-TW" altLang="en-US" sz="2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簡志宇</a:t>
            </a:r>
            <a:endParaRPr lang="en-US" altLang="zh-TW" sz="2000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108071003</a:t>
            </a:r>
            <a:r>
              <a:rPr lang="zh-TW" altLang="en-US" sz="2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李彥璋</a:t>
            </a:r>
            <a:endParaRPr lang="en-US" altLang="ko-KR" sz="2000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algn="ctr"/>
            <a:endParaRPr lang="en-US" altLang="ko-KR" sz="100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16049166">
            <a:off x="5921000" y="846557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圖形 2" descr="星星">
            <a:extLst>
              <a:ext uri="{FF2B5EF4-FFF2-40B4-BE49-F238E27FC236}">
                <a16:creationId xmlns:a16="http://schemas.microsoft.com/office/drawing/2014/main" id="{263C785F-CBDD-40EE-A855-8EE25623B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05204">
            <a:off x="6680411" y="1919329"/>
            <a:ext cx="507578" cy="5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21304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1227307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Goal</a:t>
            </a:r>
            <a:endParaRPr lang="en-US" altLang="ko-KR" sz="800" b="1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圖形 5" descr="箭號 (略彎曲線)">
            <a:extLst>
              <a:ext uri="{FF2B5EF4-FFF2-40B4-BE49-F238E27FC236}">
                <a16:creationId xmlns:a16="http://schemas.microsoft.com/office/drawing/2014/main" id="{24EB89EB-355F-4BD7-A6C4-73AC77AD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5637" y="3193435"/>
            <a:ext cx="914400" cy="914400"/>
          </a:xfrm>
          <a:prstGeom prst="rect">
            <a:avLst/>
          </a:prstGeom>
        </p:spPr>
      </p:pic>
      <p:pic>
        <p:nvPicPr>
          <p:cNvPr id="22" name="圖形 21" descr="圖片">
            <a:extLst>
              <a:ext uri="{FF2B5EF4-FFF2-40B4-BE49-F238E27FC236}">
                <a16:creationId xmlns:a16="http://schemas.microsoft.com/office/drawing/2014/main" id="{A9A6B225-AAE4-4F17-A995-9CC2989FC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414" y="2434888"/>
            <a:ext cx="2228456" cy="2228456"/>
          </a:xfrm>
          <a:prstGeom prst="rect">
            <a:avLst/>
          </a:prstGeom>
        </p:spPr>
      </p:pic>
      <p:pic>
        <p:nvPicPr>
          <p:cNvPr id="28" name="圖形 27" descr="高音譜記號">
            <a:extLst>
              <a:ext uri="{FF2B5EF4-FFF2-40B4-BE49-F238E27FC236}">
                <a16:creationId xmlns:a16="http://schemas.microsoft.com/office/drawing/2014/main" id="{4FA486C3-3343-44EA-B340-D6DEDBF47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6579" y="2655144"/>
            <a:ext cx="1990982" cy="19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194639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Dataset</a:t>
            </a:r>
            <a:endParaRPr lang="en-US" altLang="ko-KR" sz="800" b="1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18">
            <a:extLst>
              <a:ext uri="{FF2B5EF4-FFF2-40B4-BE49-F238E27FC236}">
                <a16:creationId xmlns:a16="http://schemas.microsoft.com/office/drawing/2014/main" id="{5D68EF20-0ED3-459F-B7D7-786C74A6E25E}"/>
              </a:ext>
            </a:extLst>
          </p:cNvPr>
          <p:cNvSpPr/>
          <p:nvPr/>
        </p:nvSpPr>
        <p:spPr>
          <a:xfrm>
            <a:off x="867642" y="1166532"/>
            <a:ext cx="8019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Something different from our proposal...</a:t>
            </a:r>
            <a:endParaRPr lang="en-US" altLang="ko-KR" sz="2800" b="1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357052-026B-4AA3-963C-581BE9DD8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40" y="2988049"/>
            <a:ext cx="2252092" cy="318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CF97C98-EB71-462A-9873-EA603E686A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008" y="2267055"/>
            <a:ext cx="2190525" cy="318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103D5F5-296F-4103-B418-154037FEEC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201" y="2721141"/>
            <a:ext cx="2190039" cy="318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A78B1E6-C776-45C9-9AB1-077CCD5EA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21" y="2016699"/>
            <a:ext cx="2255629" cy="318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9C28CF3-4A84-4C27-95D8-3660447FBA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19" y="1679162"/>
            <a:ext cx="2254134" cy="318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圖形 34" descr="釘選">
            <a:extLst>
              <a:ext uri="{FF2B5EF4-FFF2-40B4-BE49-F238E27FC236}">
                <a16:creationId xmlns:a16="http://schemas.microsoft.com/office/drawing/2014/main" id="{D415A267-4EBB-4E65-8B72-41033F0496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39" name="圖形 38" descr="釘選">
            <a:extLst>
              <a:ext uri="{FF2B5EF4-FFF2-40B4-BE49-F238E27FC236}">
                <a16:creationId xmlns:a16="http://schemas.microsoft.com/office/drawing/2014/main" id="{0C20EEAD-7311-4C65-A506-F7FAB9CE4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45" name="圖形 44" descr="鞋印">
            <a:extLst>
              <a:ext uri="{FF2B5EF4-FFF2-40B4-BE49-F238E27FC236}">
                <a16:creationId xmlns:a16="http://schemas.microsoft.com/office/drawing/2014/main" id="{8255D979-F32B-4837-9864-0C3FE39E5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104172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Get dataset</a:t>
            </a:r>
            <a:endParaRPr lang="en-US" altLang="ko-KR" sz="800" b="1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18">
            <a:extLst>
              <a:ext uri="{FF2B5EF4-FFF2-40B4-BE49-F238E27FC236}">
                <a16:creationId xmlns:a16="http://schemas.microsoft.com/office/drawing/2014/main" id="{B65E3F88-0594-4E46-A528-8936CA3E10FD}"/>
              </a:ext>
            </a:extLst>
          </p:cNvPr>
          <p:cNvSpPr/>
          <p:nvPr/>
        </p:nvSpPr>
        <p:spPr>
          <a:xfrm>
            <a:off x="3980873" y="1256377"/>
            <a:ext cx="35473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Download videos</a:t>
            </a:r>
          </a:p>
          <a:p>
            <a:r>
              <a:rPr lang="en-US" altLang="ko-KR" sz="28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 </a:t>
            </a:r>
            <a:endParaRPr lang="en-US" altLang="ko-KR" sz="2800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圖形 3" descr="場記板">
            <a:extLst>
              <a:ext uri="{FF2B5EF4-FFF2-40B4-BE49-F238E27FC236}">
                <a16:creationId xmlns:a16="http://schemas.microsoft.com/office/drawing/2014/main" id="{4D2946D9-2A3E-4E8A-935E-963A3B78B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980">
            <a:off x="3395317" y="1560229"/>
            <a:ext cx="588904" cy="5889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DD2E483-6271-4D35-A7B7-624779885B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1" t="35635" b="35177"/>
          <a:stretch/>
        </p:blipFill>
        <p:spPr>
          <a:xfrm rot="5400000">
            <a:off x="5267322" y="2058710"/>
            <a:ext cx="920757" cy="432293"/>
          </a:xfrm>
          <a:prstGeom prst="rect">
            <a:avLst/>
          </a:prstGeom>
        </p:spPr>
      </p:pic>
      <p:sp>
        <p:nvSpPr>
          <p:cNvPr id="33" name="직사각형 18">
            <a:extLst>
              <a:ext uri="{FF2B5EF4-FFF2-40B4-BE49-F238E27FC236}">
                <a16:creationId xmlns:a16="http://schemas.microsoft.com/office/drawing/2014/main" id="{A3F1BE3F-C027-4CFB-BDA1-F31BBDE0D32C}"/>
              </a:ext>
            </a:extLst>
          </p:cNvPr>
          <p:cNvSpPr/>
          <p:nvPr/>
        </p:nvSpPr>
        <p:spPr>
          <a:xfrm>
            <a:off x="3445334" y="2580070"/>
            <a:ext cx="4760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Take some screenshots </a:t>
            </a:r>
          </a:p>
        </p:txBody>
      </p:sp>
      <p:pic>
        <p:nvPicPr>
          <p:cNvPr id="28" name="圖形 27" descr="相機">
            <a:extLst>
              <a:ext uri="{FF2B5EF4-FFF2-40B4-BE49-F238E27FC236}">
                <a16:creationId xmlns:a16="http://schemas.microsoft.com/office/drawing/2014/main" id="{22D2338A-3C78-41ED-9F78-FED9B9C70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9073">
            <a:off x="7701331" y="2685114"/>
            <a:ext cx="591798" cy="591798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3CFB2B98-0CA6-4D0E-A1E3-CAC0DEABB8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1" t="35635" b="35177"/>
          <a:stretch/>
        </p:blipFill>
        <p:spPr>
          <a:xfrm rot="16200000" flipH="1">
            <a:off x="5202153" y="3385109"/>
            <a:ext cx="920757" cy="432293"/>
          </a:xfrm>
          <a:prstGeom prst="rect">
            <a:avLst/>
          </a:prstGeom>
        </p:spPr>
      </p:pic>
      <p:sp>
        <p:nvSpPr>
          <p:cNvPr id="39" name="직사각형 18">
            <a:extLst>
              <a:ext uri="{FF2B5EF4-FFF2-40B4-BE49-F238E27FC236}">
                <a16:creationId xmlns:a16="http://schemas.microsoft.com/office/drawing/2014/main" id="{F2BCD0B3-8DED-4C38-A6D6-0703D3798846}"/>
              </a:ext>
            </a:extLst>
          </p:cNvPr>
          <p:cNvSpPr/>
          <p:nvPr/>
        </p:nvSpPr>
        <p:spPr>
          <a:xfrm>
            <a:off x="4207140" y="3917222"/>
            <a:ext cx="4138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Filter by machine</a:t>
            </a:r>
            <a:r>
              <a:rPr lang="zh-TW" altLang="en-US" sz="2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 </a:t>
            </a:r>
            <a:endParaRPr lang="en-US" altLang="ko-KR" sz="28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Consolas" panose="020B0609020204030204" pitchFamily="49" charset="0"/>
              <a:ea typeface="야놀자 야체 B" panose="02020603020101020101" pitchFamily="18" charset="-127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9B96A275-284A-4A61-9E55-7BE2950057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1" t="35635" b="35177"/>
          <a:stretch/>
        </p:blipFill>
        <p:spPr>
          <a:xfrm rot="5400000">
            <a:off x="5294164" y="4774332"/>
            <a:ext cx="920757" cy="432293"/>
          </a:xfrm>
          <a:prstGeom prst="rect">
            <a:avLst/>
          </a:prstGeom>
        </p:spPr>
      </p:pic>
      <p:sp>
        <p:nvSpPr>
          <p:cNvPr id="44" name="직사각형 18">
            <a:extLst>
              <a:ext uri="{FF2B5EF4-FFF2-40B4-BE49-F238E27FC236}">
                <a16:creationId xmlns:a16="http://schemas.microsoft.com/office/drawing/2014/main" id="{2F525AB1-6082-413C-9C68-9767063413B9}"/>
              </a:ext>
            </a:extLst>
          </p:cNvPr>
          <p:cNvSpPr/>
          <p:nvPr/>
        </p:nvSpPr>
        <p:spPr>
          <a:xfrm>
            <a:off x="3901536" y="5285207"/>
            <a:ext cx="4138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Filter manually</a:t>
            </a:r>
          </a:p>
        </p:txBody>
      </p:sp>
      <p:pic>
        <p:nvPicPr>
          <p:cNvPr id="46" name="圖形 45" descr="手臂肌肉">
            <a:extLst>
              <a:ext uri="{FF2B5EF4-FFF2-40B4-BE49-F238E27FC236}">
                <a16:creationId xmlns:a16="http://schemas.microsoft.com/office/drawing/2014/main" id="{B7A3BFB4-20A0-4BE6-A570-DA4F684D2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0225" y="5181912"/>
            <a:ext cx="700457" cy="700457"/>
          </a:xfrm>
          <a:prstGeom prst="rect">
            <a:avLst/>
          </a:prstGeom>
        </p:spPr>
      </p:pic>
      <p:pic>
        <p:nvPicPr>
          <p:cNvPr id="48" name="圖形 47" descr="工具">
            <a:extLst>
              <a:ext uri="{FF2B5EF4-FFF2-40B4-BE49-F238E27FC236}">
                <a16:creationId xmlns:a16="http://schemas.microsoft.com/office/drawing/2014/main" id="{43FB7367-5C11-44CF-9D9F-92A9BEEDDE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79231">
            <a:off x="3542974" y="4043072"/>
            <a:ext cx="633324" cy="633324"/>
          </a:xfrm>
          <a:prstGeom prst="rect">
            <a:avLst/>
          </a:prstGeom>
        </p:spPr>
      </p:pic>
      <p:cxnSp>
        <p:nvCxnSpPr>
          <p:cNvPr id="54" name="직선 연결선 29">
            <a:extLst>
              <a:ext uri="{FF2B5EF4-FFF2-40B4-BE49-F238E27FC236}">
                <a16:creationId xmlns:a16="http://schemas.microsoft.com/office/drawing/2014/main" id="{7D4CA4C4-0B75-428A-ADAE-4608C892CCEF}"/>
              </a:ext>
            </a:extLst>
          </p:cNvPr>
          <p:cNvCxnSpPr>
            <a:cxnSpLocks/>
          </p:cNvCxnSpPr>
          <p:nvPr/>
        </p:nvCxnSpPr>
        <p:spPr>
          <a:xfrm>
            <a:off x="4109326" y="1720616"/>
            <a:ext cx="2674118" cy="0"/>
          </a:xfrm>
          <a:prstGeom prst="line">
            <a:avLst/>
          </a:prstGeom>
          <a:ln w="57150" cap="rnd">
            <a:solidFill>
              <a:srgbClr val="FF7876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29">
            <a:extLst>
              <a:ext uri="{FF2B5EF4-FFF2-40B4-BE49-F238E27FC236}">
                <a16:creationId xmlns:a16="http://schemas.microsoft.com/office/drawing/2014/main" id="{D435AAB8-4002-43DA-B829-25762F4509E7}"/>
              </a:ext>
            </a:extLst>
          </p:cNvPr>
          <p:cNvCxnSpPr>
            <a:cxnSpLocks/>
          </p:cNvCxnSpPr>
          <p:nvPr/>
        </p:nvCxnSpPr>
        <p:spPr>
          <a:xfrm>
            <a:off x="3568999" y="3055142"/>
            <a:ext cx="3866274" cy="0"/>
          </a:xfrm>
          <a:prstGeom prst="line">
            <a:avLst/>
          </a:prstGeom>
          <a:ln w="57150" cap="rnd">
            <a:solidFill>
              <a:srgbClr val="FF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29">
            <a:extLst>
              <a:ext uri="{FF2B5EF4-FFF2-40B4-BE49-F238E27FC236}">
                <a16:creationId xmlns:a16="http://schemas.microsoft.com/office/drawing/2014/main" id="{200F99CF-EAE2-4DD5-A32E-D2426D0BF1F1}"/>
              </a:ext>
            </a:extLst>
          </p:cNvPr>
          <p:cNvCxnSpPr>
            <a:cxnSpLocks/>
          </p:cNvCxnSpPr>
          <p:nvPr/>
        </p:nvCxnSpPr>
        <p:spPr>
          <a:xfrm>
            <a:off x="4284197" y="4392293"/>
            <a:ext cx="3151076" cy="0"/>
          </a:xfrm>
          <a:prstGeom prst="line">
            <a:avLst/>
          </a:prstGeom>
          <a:ln w="57150" cap="rnd">
            <a:solidFill>
              <a:srgbClr val="99CCFF">
                <a:alpha val="6078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29">
            <a:extLst>
              <a:ext uri="{FF2B5EF4-FFF2-40B4-BE49-F238E27FC236}">
                <a16:creationId xmlns:a16="http://schemas.microsoft.com/office/drawing/2014/main" id="{4B7E2A63-3BE4-4D24-A0DF-FAD830E16B25}"/>
              </a:ext>
            </a:extLst>
          </p:cNvPr>
          <p:cNvCxnSpPr>
            <a:cxnSpLocks/>
          </p:cNvCxnSpPr>
          <p:nvPr/>
        </p:nvCxnSpPr>
        <p:spPr>
          <a:xfrm>
            <a:off x="3980873" y="5778752"/>
            <a:ext cx="2674118" cy="0"/>
          </a:xfrm>
          <a:prstGeom prst="line">
            <a:avLst/>
          </a:prstGeom>
          <a:ln w="57150" cap="rnd">
            <a:solidFill>
              <a:srgbClr val="CC99FF">
                <a:alpha val="6078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0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620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Dataset sample</a:t>
            </a:r>
            <a:endParaRPr lang="en-US" altLang="ko-KR" sz="800" b="1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6E8356C-F3A0-412D-A962-03722500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0" y="1103690"/>
            <a:ext cx="10844360" cy="5134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1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140486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Model</a:t>
            </a:r>
            <a:endParaRPr lang="en-US" altLang="ko-KR" sz="800" b="1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8">
            <a:extLst>
              <a:ext uri="{FF2B5EF4-FFF2-40B4-BE49-F238E27FC236}">
                <a16:creationId xmlns:a16="http://schemas.microsoft.com/office/drawing/2014/main" id="{ED29A6E7-CDF0-486F-8AB5-D81E50EAB28C}"/>
              </a:ext>
            </a:extLst>
          </p:cNvPr>
          <p:cNvSpPr/>
          <p:nvPr/>
        </p:nvSpPr>
        <p:spPr>
          <a:xfrm>
            <a:off x="928771" y="1136309"/>
            <a:ext cx="942136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kern="0" dirty="0" err="1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ResNet</a:t>
            </a:r>
            <a:endParaRPr lang="en-US" altLang="ko-KR" sz="28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Consolas" panose="020B0609020204030204" pitchFamily="49" charset="0"/>
              <a:ea typeface="야놀자 야체 B" panose="02020603020101020101" pitchFamily="18" charset="-127"/>
            </a:endParaRPr>
          </a:p>
          <a:p>
            <a:pPr marL="1062900" indent="-342900">
              <a:buFont typeface="Wingdings" panose="05000000000000000000" pitchFamily="2" charset="2"/>
              <a:buChar char="l"/>
            </a:pPr>
            <a:r>
              <a:rPr lang="en-US" altLang="ko-KR" sz="2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Identity Mapping </a:t>
            </a:r>
          </a:p>
          <a:p>
            <a:pPr marL="1440000"/>
            <a:r>
              <a:rPr lang="en-US" altLang="zh-TW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input x</a:t>
            </a:r>
            <a:r>
              <a:rPr lang="zh-TW" altLang="en-US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，</a:t>
            </a:r>
            <a:r>
              <a:rPr lang="en-US" altLang="zh-TW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output H(x) = x</a:t>
            </a:r>
          </a:p>
          <a:p>
            <a:pPr marL="1440000"/>
            <a:endParaRPr lang="en-US" altLang="ko-KR" sz="2400" b="1" kern="0" dirty="0">
              <a:ln w="3175">
                <a:noFill/>
              </a:ln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야놀자 야체 B" panose="02020603020101020101" pitchFamily="18" charset="-127"/>
            </a:endParaRPr>
          </a:p>
          <a:p>
            <a:pPr marL="1062900" indent="-342900">
              <a:buFont typeface="Wingdings" panose="05000000000000000000" pitchFamily="2" charset="2"/>
              <a:buChar char="l"/>
            </a:pPr>
            <a:r>
              <a:rPr lang="en-US" altLang="ko-KR" sz="2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Residual Mapping</a:t>
            </a:r>
          </a:p>
          <a:p>
            <a:pPr marL="1440000"/>
            <a:r>
              <a:rPr lang="en-US" altLang="ko-KR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H(x)</a:t>
            </a:r>
            <a:r>
              <a:rPr lang="zh-TW" altLang="en-US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=&gt;</a:t>
            </a:r>
            <a:r>
              <a:rPr lang="zh-TW" altLang="en-US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F(x)</a:t>
            </a:r>
            <a:r>
              <a:rPr lang="zh-TW" altLang="en-US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:=</a:t>
            </a:r>
            <a:r>
              <a:rPr lang="zh-TW" altLang="en-US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H(x) – x</a:t>
            </a:r>
          </a:p>
          <a:p>
            <a:pPr marL="720000"/>
            <a:endParaRPr lang="en-US" altLang="ko-KR" sz="2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Consolas" panose="020B0609020204030204" pitchFamily="49" charset="0"/>
              <a:ea typeface="야놀자 야체 B" panose="02020603020101020101" pitchFamily="18" charset="-127"/>
            </a:endParaRPr>
          </a:p>
          <a:p>
            <a:pPr marL="1062900" indent="-3429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Shortcut Connections</a:t>
            </a:r>
          </a:p>
          <a:p>
            <a:pPr marL="1440000"/>
            <a:r>
              <a:rPr lang="en-US" altLang="ko-KR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input x -&gt; non-linear trans</a:t>
            </a:r>
            <a:r>
              <a:rPr lang="zh-TW" altLang="en-US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 </a:t>
            </a:r>
            <a:r>
              <a:rPr lang="en-US" altLang="zh-TW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-&gt;</a:t>
            </a:r>
            <a:r>
              <a:rPr lang="zh-TW" altLang="en-US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 </a:t>
            </a:r>
            <a:r>
              <a:rPr lang="en-US" altLang="zh-TW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output</a:t>
            </a:r>
            <a:r>
              <a:rPr lang="zh-TW" altLang="en-US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 </a:t>
            </a:r>
            <a:r>
              <a:rPr lang="en-US" altLang="ko-KR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F(x)</a:t>
            </a:r>
          </a:p>
          <a:p>
            <a:pPr marL="720000"/>
            <a:endParaRPr lang="en-US" altLang="ko-KR" sz="2400" b="1" kern="0" dirty="0">
              <a:ln w="3175">
                <a:noFill/>
              </a:ln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야놀자 야체 B" panose="02020603020101020101" pitchFamily="18" charset="-127"/>
            </a:endParaRPr>
          </a:p>
          <a:p>
            <a:pPr marL="1062900" indent="-342900">
              <a:buFont typeface="Wingdings" panose="05000000000000000000" pitchFamily="2" charset="2"/>
              <a:buChar char="l"/>
            </a:pPr>
            <a:r>
              <a:rPr lang="en-US" altLang="ko-KR" sz="2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Bottleneck</a:t>
            </a:r>
          </a:p>
          <a:p>
            <a:pPr marL="1440000"/>
            <a:r>
              <a:rPr lang="en-US" altLang="ko-KR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1x1</a:t>
            </a:r>
            <a:r>
              <a:rPr lang="zh-TW" altLang="en-US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kern="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conv</a:t>
            </a:r>
          </a:p>
          <a:p>
            <a:pPr marL="1440000"/>
            <a:endParaRPr lang="en-US" altLang="ko-KR" sz="2400" b="1" kern="0" dirty="0">
              <a:ln w="3175">
                <a:noFill/>
              </a:ln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야놀자 야체 B" panose="02020603020101020101" pitchFamily="18" charset="-127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B07CDD2-6EE4-4467-BA88-DEC53723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606" y="4618512"/>
            <a:ext cx="2530229" cy="155342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302501F-359A-4DC8-B291-51136625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69" y="4707951"/>
            <a:ext cx="1863237" cy="1573643"/>
          </a:xfrm>
          <a:prstGeom prst="rect">
            <a:avLst/>
          </a:prstGeom>
        </p:spPr>
      </p:pic>
      <p:cxnSp>
        <p:nvCxnSpPr>
          <p:cNvPr id="25" name="직선 연결선 29">
            <a:extLst>
              <a:ext uri="{FF2B5EF4-FFF2-40B4-BE49-F238E27FC236}">
                <a16:creationId xmlns:a16="http://schemas.microsoft.com/office/drawing/2014/main" id="{682FFDFF-0D50-4897-A4BD-1EC1650A2F6F}"/>
              </a:ext>
            </a:extLst>
          </p:cNvPr>
          <p:cNvCxnSpPr>
            <a:cxnSpLocks/>
          </p:cNvCxnSpPr>
          <p:nvPr/>
        </p:nvCxnSpPr>
        <p:spPr>
          <a:xfrm>
            <a:off x="1028774" y="1560818"/>
            <a:ext cx="1146255" cy="0"/>
          </a:xfrm>
          <a:prstGeom prst="line">
            <a:avLst/>
          </a:prstGeom>
          <a:ln w="57150" cap="rnd">
            <a:solidFill>
              <a:srgbClr val="FF7876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9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1768845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result</a:t>
            </a:r>
            <a:endParaRPr lang="en-US" altLang="ko-KR" sz="800" b="1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F55B6E-72C1-4453-BF92-ABB4AF679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31" y="881048"/>
            <a:ext cx="9002334" cy="5583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09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1768845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future</a:t>
            </a:r>
            <a:endParaRPr lang="en-US" altLang="ko-KR" sz="800" b="1" kern="0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8">
            <a:extLst>
              <a:ext uri="{FF2B5EF4-FFF2-40B4-BE49-F238E27FC236}">
                <a16:creationId xmlns:a16="http://schemas.microsoft.com/office/drawing/2014/main" id="{0414E389-823F-4325-A1E5-168E1169E3F7}"/>
              </a:ext>
            </a:extLst>
          </p:cNvPr>
          <p:cNvSpPr/>
          <p:nvPr/>
        </p:nvSpPr>
        <p:spPr>
          <a:xfrm>
            <a:off x="0" y="1745580"/>
            <a:ext cx="1054156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0" algn="ctr"/>
            <a:r>
              <a:rPr lang="en-US" altLang="ko-KR" sz="4400" b="1" kern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Add more dataset!</a:t>
            </a:r>
          </a:p>
          <a:p>
            <a:pPr marL="1440000" algn="ctr"/>
            <a:endParaRPr lang="en-US" altLang="ko-KR" sz="4400" b="1" kern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야놀자 야체 B" panose="02020603020101020101" pitchFamily="18" charset="-127"/>
            </a:endParaRPr>
          </a:p>
          <a:p>
            <a:pPr marL="1440000" algn="ctr"/>
            <a:r>
              <a:rPr lang="en-US" altLang="ko-KR" sz="4400" b="1" kern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Raise the performance!</a:t>
            </a:r>
          </a:p>
          <a:p>
            <a:pPr marL="1440000" algn="ctr"/>
            <a:endParaRPr lang="en-US" altLang="ko-KR" sz="4400" b="1" kern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야놀자 야체 B" panose="02020603020101020101" pitchFamily="18" charset="-127"/>
            </a:endParaRPr>
          </a:p>
          <a:p>
            <a:pPr marL="1440000" algn="ctr"/>
            <a:r>
              <a:rPr lang="en-US" altLang="ko-KR" sz="4400" b="1" kern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야놀자 야체 B" panose="02020603020101020101" pitchFamily="18" charset="-127"/>
              </a:rPr>
              <a:t>Improve UI interface!</a:t>
            </a:r>
          </a:p>
          <a:p>
            <a:pPr marL="1440000" algn="ctr"/>
            <a:endParaRPr lang="en-US" altLang="ko-KR" sz="5400" b="1" kern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야놀자 야체 B" panose="02020603020101020101" pitchFamily="18" charset="-127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0AFA1D1-6442-4661-B1DB-A7F05452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1" t="67035" r="35713"/>
          <a:stretch/>
        </p:blipFill>
        <p:spPr>
          <a:xfrm>
            <a:off x="1459977" y="3957391"/>
            <a:ext cx="1600045" cy="175143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3C3D721-68B9-45F4-969F-68BF8BBC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2" r="35980" b="71022"/>
          <a:stretch/>
        </p:blipFill>
        <p:spPr>
          <a:xfrm rot="302166">
            <a:off x="8181806" y="1138627"/>
            <a:ext cx="1149143" cy="11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724686" y="2082029"/>
            <a:ext cx="2476464" cy="2476464"/>
          </a:xfrm>
          <a:prstGeom prst="ellipse">
            <a:avLst/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white"/>
                </a:solidFill>
                <a:latin typeface="Consolas" panose="020B0609020204030204" pitchFamily="49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473195204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101</Words>
  <Application>Microsoft Office PowerPoint</Application>
  <PresentationFormat>寬螢幕</PresentationFormat>
  <Paragraphs>38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맑은 고딕</vt:lpstr>
      <vt:lpstr>微軟正黑體</vt:lpstr>
      <vt:lpstr>新細明體</vt:lpstr>
      <vt:lpstr>야놀자 야체 B</vt:lpstr>
      <vt:lpstr>Arial</vt:lpstr>
      <vt:lpstr>Consolas</vt:lpstr>
      <vt:lpstr>Wingdings</vt:lpstr>
      <vt:lpstr>13_Office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李彥璋</cp:lastModifiedBy>
  <cp:revision>74</cp:revision>
  <dcterms:created xsi:type="dcterms:W3CDTF">2020-09-04T02:15:35Z</dcterms:created>
  <dcterms:modified xsi:type="dcterms:W3CDTF">2022-01-11T02:59:02Z</dcterms:modified>
</cp:coreProperties>
</file>